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58" r:id="rId4"/>
    <p:sldId id="280" r:id="rId5"/>
    <p:sldId id="274" r:id="rId6"/>
    <p:sldId id="282" r:id="rId7"/>
    <p:sldId id="294" r:id="rId8"/>
    <p:sldId id="295" r:id="rId9"/>
    <p:sldId id="283" r:id="rId10"/>
    <p:sldId id="287" r:id="rId11"/>
    <p:sldId id="285" r:id="rId12"/>
    <p:sldId id="293" r:id="rId13"/>
    <p:sldId id="286" r:id="rId14"/>
    <p:sldId id="291" r:id="rId15"/>
    <p:sldId id="290" r:id="rId16"/>
    <p:sldId id="292" r:id="rId17"/>
    <p:sldId id="289" r:id="rId18"/>
    <p:sldId id="28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tut.edu.tw/var/file/84/1084/img/1421/223672256.pdf" TargetMode="External"/><Relationship Id="rId2" Type="http://schemas.openxmlformats.org/officeDocument/2006/relationships/hyperlink" Target="https://admissions.tut.edu.tw/var/file/84/1084/img/1416/467889782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ctv.ntut.edu.tw/enter42/apply/contents.php?academicYear=115&amp;subId=18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nglish.tut.edu.tw/p/406-1094-59297,r1633.php?Lang=zh-t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adm.tut.edu.tw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0A677A-4BF3-4475-A396-E0AAFF6FF8D4}"/>
              </a:ext>
            </a:extLst>
          </p:cNvPr>
          <p:cNvSpPr/>
          <p:nvPr/>
        </p:nvSpPr>
        <p:spPr>
          <a:xfrm>
            <a:off x="804333" y="1684867"/>
            <a:ext cx="100594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000" b="1" dirty="0"/>
              <a:t>台南應用科技大學</a:t>
            </a:r>
            <a:r>
              <a:rPr lang="en-US" altLang="zh-TW" sz="5000" b="1" dirty="0"/>
              <a:t>115</a:t>
            </a:r>
            <a:r>
              <a:rPr lang="zh-TW" altLang="en-US" sz="5000" b="1" dirty="0"/>
              <a:t>學年度</a:t>
            </a:r>
          </a:p>
          <a:p>
            <a:pPr algn="ctr"/>
            <a:endParaRPr lang="en-US" altLang="zh-TW" sz="5000" b="1" dirty="0"/>
          </a:p>
          <a:p>
            <a:pPr algn="ctr"/>
            <a:r>
              <a:rPr lang="zh-TW" altLang="en-US" sz="5000" b="1" dirty="0">
                <a:solidFill>
                  <a:srgbClr val="0070C0"/>
                </a:solidFill>
              </a:rPr>
              <a:t>應用英語系 </a:t>
            </a:r>
            <a:r>
              <a:rPr lang="zh-TW" altLang="en-US" sz="5000" b="1" dirty="0"/>
              <a:t>四技甄選線上說明會</a:t>
            </a:r>
            <a:endParaRPr lang="en-US" altLang="zh-TW" sz="5000" b="1" dirty="0"/>
          </a:p>
          <a:p>
            <a:pPr algn="ctr"/>
            <a:endParaRPr lang="en-US" altLang="zh-TW" sz="5000" b="1" dirty="0"/>
          </a:p>
          <a:p>
            <a:pPr algn="ctr"/>
            <a:endParaRPr lang="en-US" altLang="zh-TW" sz="4000" b="1" dirty="0"/>
          </a:p>
          <a:p>
            <a:pPr algn="ctr"/>
            <a:r>
              <a:rPr lang="en-US" altLang="zh-TW" sz="4000" b="1" dirty="0"/>
              <a:t>115</a:t>
            </a:r>
            <a:r>
              <a:rPr lang="zh-TW" altLang="en-US" sz="4000" b="1" dirty="0"/>
              <a:t>年</a:t>
            </a:r>
            <a:r>
              <a:rPr lang="en-US" altLang="zh-TW" sz="4000" b="1" dirty="0"/>
              <a:t>6</a:t>
            </a:r>
            <a:r>
              <a:rPr lang="zh-TW" altLang="en-US" sz="4000" b="1" dirty="0"/>
              <a:t>月</a:t>
            </a:r>
            <a:r>
              <a:rPr lang="en-US" altLang="zh-TW" sz="4000" b="1" dirty="0"/>
              <a:t>2</a:t>
            </a:r>
            <a:r>
              <a:rPr lang="zh-TW" altLang="en-US" sz="4000" b="1" dirty="0" smtClean="0"/>
              <a:t>日 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432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3612F3-65A9-4266-983D-4F2EB731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67" y="2370667"/>
            <a:ext cx="9723695" cy="15240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solidFill>
                  <a:schemeClr val="tx1"/>
                </a:solidFill>
              </a:rPr>
              <a:t>⚠</a:t>
            </a:r>
            <a:r>
              <a:rPr lang="zh-TW" altLang="en-US" sz="3600" b="1" dirty="0"/>
              <a:t>若遇颱風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dirty="0"/>
              <a:t>地震</a:t>
            </a:r>
            <a:r>
              <a:rPr lang="zh-TW" altLang="en-US" sz="3600" b="1" dirty="0">
                <a:latin typeface="微軟正黑體" panose="020B0604030504040204" pitchFamily="34" charset="-120"/>
              </a:rPr>
              <a:t>、</a:t>
            </a:r>
            <a:r>
              <a:rPr lang="zh-TW" altLang="en-US" sz="3600" b="1" dirty="0"/>
              <a:t> 豪大雨</a:t>
            </a:r>
            <a:r>
              <a:rPr lang="zh-TW" altLang="en-US" sz="3600" b="1" dirty="0">
                <a:latin typeface="微軟正黑體" panose="020B0604030504040204" pitchFamily="34" charset="-120"/>
              </a:rPr>
              <a:t>、</a:t>
            </a:r>
            <a:r>
              <a:rPr lang="zh-TW" altLang="en-US" sz="3600" b="1" dirty="0"/>
              <a:t>其他重大天災導致停班停課，將於本校網站公告最新考試資訊。</a:t>
            </a:r>
          </a:p>
          <a:p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2768600" y="1227667"/>
            <a:ext cx="5007994" cy="914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天災應變措施</a:t>
            </a:r>
          </a:p>
        </p:txBody>
      </p:sp>
    </p:spTree>
    <p:extLst>
      <p:ext uri="{BB962C8B-B14F-4D97-AF65-F5344CB8AC3E}">
        <p14:creationId xmlns:p14="http://schemas.microsoft.com/office/powerpoint/2010/main" val="26122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1553AC-084E-405B-9594-B283BF57A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320800"/>
            <a:ext cx="10623104" cy="467022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000" dirty="0"/>
              <a:t>✅ 提供免費停車專區</a:t>
            </a:r>
            <a:r>
              <a:rPr lang="zh-TW" altLang="en-US" sz="30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000" dirty="0"/>
              <a:t>請從</a:t>
            </a:r>
            <a:r>
              <a:rPr lang="zh-TW" altLang="en-US" sz="3000" b="1" dirty="0">
                <a:solidFill>
                  <a:srgbClr val="FF0000"/>
                </a:solidFill>
              </a:rPr>
              <a:t>第二校門</a:t>
            </a:r>
            <a:r>
              <a:rPr lang="zh-TW" altLang="en-US" sz="3000" dirty="0"/>
              <a:t>依交通導引停車</a:t>
            </a:r>
            <a:r>
              <a:rPr lang="zh-TW" altLang="en-US" sz="30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3000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15733" y="550333"/>
            <a:ext cx="4660861" cy="770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入校與停車資訊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02D872-1317-4134-9C66-3A25E37C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888067"/>
            <a:ext cx="8136467" cy="48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6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F387D1-859B-4C2B-8B29-29DF5D487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34" y="762000"/>
            <a:ext cx="8009467" cy="719667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停車場入口  </a:t>
            </a:r>
            <a:r>
              <a:rPr lang="zh-TW" altLang="en-US" sz="4000" dirty="0">
                <a:solidFill>
                  <a:srgbClr val="FF0000"/>
                </a:solidFill>
              </a:rPr>
              <a:t>請依交通導引停車</a:t>
            </a:r>
            <a:r>
              <a:rPr lang="zh-TW" altLang="en-US" sz="4000" dirty="0">
                <a:solidFill>
                  <a:schemeClr val="tx1"/>
                </a:solidFill>
              </a:rPr>
              <a:t/>
            </a:r>
            <a:br>
              <a:rPr lang="zh-TW" altLang="en-US" sz="4000" dirty="0">
                <a:solidFill>
                  <a:schemeClr val="tx1"/>
                </a:solidFill>
              </a:rPr>
            </a:br>
            <a:endParaRPr lang="zh-TW" altLang="en-US" sz="4000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1772BF9-055F-487B-B290-C0D1A5F99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00201"/>
            <a:ext cx="8009467" cy="4817532"/>
          </a:xfrm>
        </p:spPr>
      </p:pic>
    </p:spTree>
    <p:extLst>
      <p:ext uri="{BB962C8B-B14F-4D97-AF65-F5344CB8AC3E}">
        <p14:creationId xmlns:p14="http://schemas.microsoft.com/office/powerpoint/2010/main" val="14121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4A57B0-5818-4B4B-B9B6-4138213CA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341" y="1649913"/>
            <a:ext cx="10206294" cy="4508895"/>
          </a:xfrm>
        </p:spPr>
        <p:txBody>
          <a:bodyPr/>
          <a:lstStyle/>
          <a:p>
            <a:r>
              <a:rPr lang="zh-TW" altLang="en-US" sz="3000" b="1" dirty="0"/>
              <a:t>交通資訊：</a:t>
            </a:r>
            <a:br>
              <a:rPr lang="zh-TW" altLang="en-US" sz="3000" b="1" dirty="0"/>
            </a:br>
            <a:r>
              <a:rPr lang="en-US" altLang="zh-TW" sz="3000" u="sng" dirty="0">
                <a:hlinkClick r:id="rId2"/>
              </a:rPr>
              <a:t>https://admissions.tut.edu.tw/var/file/84/1084/img/1416/467889782.pdf</a:t>
            </a:r>
            <a:endParaRPr lang="zh-TW" altLang="en-US" sz="3000" dirty="0"/>
          </a:p>
          <a:p>
            <a:r>
              <a:rPr lang="zh-TW" altLang="en-US" sz="3000" b="1" dirty="0"/>
              <a:t>校園平面圖：</a:t>
            </a:r>
            <a:br>
              <a:rPr lang="zh-TW" altLang="en-US" sz="3000" b="1" dirty="0"/>
            </a:br>
            <a:r>
              <a:rPr lang="en-US" altLang="zh-TW" sz="3000" u="sng" dirty="0">
                <a:hlinkClick r:id="rId3"/>
              </a:rPr>
              <a:t>https://admissions.tut.edu.tw/var/file/84/1084/img/1421/223672256.pdf</a:t>
            </a:r>
            <a:endParaRPr lang="zh-TW" altLang="en-US" sz="3000" dirty="0"/>
          </a:p>
          <a:p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66690" y="691472"/>
            <a:ext cx="4609904" cy="71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交通與校園資訊</a:t>
            </a:r>
          </a:p>
        </p:txBody>
      </p:sp>
    </p:spTree>
    <p:extLst>
      <p:ext uri="{BB962C8B-B14F-4D97-AF65-F5344CB8AC3E}">
        <p14:creationId xmlns:p14="http://schemas.microsoft.com/office/powerpoint/2010/main" val="27022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130B3B-750C-41EC-8C52-459E5A4B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3" y="609600"/>
            <a:ext cx="7885468" cy="1092200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</a:rPr>
              <a:t>應用英語系系館位置 </a:t>
            </a:r>
            <a:r>
              <a:rPr lang="zh-TW" altLang="en-US" sz="4000" b="1" dirty="0">
                <a:solidFill>
                  <a:srgbClr val="FF0000"/>
                </a:solidFill>
              </a:rPr>
              <a:t>圖資大樓</a:t>
            </a:r>
            <a:r>
              <a:rPr lang="en-US" altLang="zh-TW" sz="4000" b="1" dirty="0">
                <a:solidFill>
                  <a:srgbClr val="FF0000"/>
                </a:solidFill>
              </a:rPr>
              <a:t>6</a:t>
            </a:r>
            <a:r>
              <a:rPr lang="zh-TW" altLang="en-US" sz="4000" b="1" dirty="0">
                <a:solidFill>
                  <a:srgbClr val="FF0000"/>
                </a:solidFill>
              </a:rPr>
              <a:t>樓</a:t>
            </a:r>
            <a:br>
              <a:rPr lang="zh-TW" altLang="en-US" sz="4000" b="1" dirty="0">
                <a:solidFill>
                  <a:srgbClr val="FF0000"/>
                </a:solidFill>
              </a:rPr>
            </a:br>
            <a:endParaRPr lang="zh-TW" altLang="en-US" sz="4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7B8A998-B9A1-4C7B-83BE-5DA9D05A3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422399"/>
            <a:ext cx="7948347" cy="4707467"/>
          </a:xfrm>
        </p:spPr>
      </p:pic>
      <p:sp>
        <p:nvSpPr>
          <p:cNvPr id="3" name="矩形 2"/>
          <p:cNvSpPr/>
          <p:nvPr/>
        </p:nvSpPr>
        <p:spPr>
          <a:xfrm>
            <a:off x="4773336" y="4521666"/>
            <a:ext cx="2231471" cy="310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7004807" y="4676862"/>
            <a:ext cx="23740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9378892" y="4322919"/>
            <a:ext cx="998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</a:t>
            </a:r>
            <a:r>
              <a:rPr lang="zh-TW" alt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樓</a:t>
            </a:r>
          </a:p>
        </p:txBody>
      </p:sp>
    </p:spTree>
    <p:extLst>
      <p:ext uri="{BB962C8B-B14F-4D97-AF65-F5344CB8AC3E}">
        <p14:creationId xmlns:p14="http://schemas.microsoft.com/office/powerpoint/2010/main" val="18087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604CE3-F23C-40BA-8A33-C13B3F02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32" y="609600"/>
            <a:ext cx="8331201" cy="13208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</a:rPr>
              <a:t>應用英語系系館位置 </a:t>
            </a:r>
            <a:r>
              <a:rPr lang="zh-TW" altLang="en-US" sz="4000" b="1" dirty="0">
                <a:solidFill>
                  <a:srgbClr val="FF0000"/>
                </a:solidFill>
              </a:rPr>
              <a:t>圖資大樓</a:t>
            </a:r>
            <a:r>
              <a:rPr lang="en-US" altLang="zh-TW" sz="4000" b="1" dirty="0">
                <a:solidFill>
                  <a:srgbClr val="FF0000"/>
                </a:solidFill>
              </a:rPr>
              <a:t>6</a:t>
            </a:r>
            <a:r>
              <a:rPr lang="zh-TW" altLang="en-US" sz="4000" b="1" dirty="0">
                <a:solidFill>
                  <a:srgbClr val="FF0000"/>
                </a:solidFill>
              </a:rPr>
              <a:t>樓</a:t>
            </a:r>
            <a:br>
              <a:rPr lang="zh-TW" altLang="en-US" sz="4000" b="1" dirty="0">
                <a:solidFill>
                  <a:srgbClr val="FF0000"/>
                </a:solidFill>
              </a:rPr>
            </a:br>
            <a:endParaRPr lang="zh-TW" altLang="en-US" sz="4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C8960A-BEBE-4A59-9CEA-DE177CFED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932" y="1540933"/>
            <a:ext cx="8694057" cy="5071534"/>
          </a:xfrm>
        </p:spPr>
      </p:pic>
    </p:spTree>
    <p:extLst>
      <p:ext uri="{BB962C8B-B14F-4D97-AF65-F5344CB8AC3E}">
        <p14:creationId xmlns:p14="http://schemas.microsoft.com/office/powerpoint/2010/main" val="37161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9E33A0-16E7-4C88-8F18-78D28F17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268" y="635000"/>
            <a:ext cx="7944734" cy="8382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</a:rPr>
              <a:t>應英系專業師資團隊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E8B7B3-FA12-42BC-96DE-A8AF40F9A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133" y="1473200"/>
            <a:ext cx="8493812" cy="5054600"/>
          </a:xfrm>
        </p:spPr>
      </p:pic>
    </p:spTree>
    <p:extLst>
      <p:ext uri="{BB962C8B-B14F-4D97-AF65-F5344CB8AC3E}">
        <p14:creationId xmlns:p14="http://schemas.microsoft.com/office/powerpoint/2010/main" val="11406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1" y="844029"/>
            <a:ext cx="8508212" cy="542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889000" y="236216"/>
            <a:ext cx="8699616" cy="71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7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694913-6BAE-431F-9188-2A4FCF849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802" y="1838121"/>
            <a:ext cx="7210310" cy="82041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/>
              <a:t>掌握最新消息與面試資訊</a:t>
            </a:r>
            <a:endParaRPr lang="en-US" altLang="zh-TW" sz="4000" b="1" dirty="0"/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AD571A-DE16-4978-A169-253C08A2D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24" y="2443263"/>
            <a:ext cx="3920066" cy="3920066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1914709" y="865390"/>
            <a:ext cx="7883632" cy="71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歡迎加入應英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系新生 </a:t>
            </a:r>
            <a:r>
              <a:rPr lang="en-US" altLang="zh-TW" sz="4400" b="1" dirty="0">
                <a:solidFill>
                  <a:srgbClr val="FF0000"/>
                </a:solidFill>
              </a:rPr>
              <a:t>LINE </a:t>
            </a:r>
            <a:r>
              <a:rPr lang="zh-TW" altLang="en-US" sz="4400" b="1" dirty="0">
                <a:solidFill>
                  <a:srgbClr val="FF0000"/>
                </a:solidFill>
              </a:rPr>
              <a:t>群組</a:t>
            </a:r>
          </a:p>
        </p:txBody>
      </p:sp>
    </p:spTree>
    <p:extLst>
      <p:ext uri="{BB962C8B-B14F-4D97-AF65-F5344CB8AC3E}">
        <p14:creationId xmlns:p14="http://schemas.microsoft.com/office/powerpoint/2010/main" val="3704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2C1985-AAA4-4966-8454-2D9BD20C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1083733"/>
            <a:ext cx="2362200" cy="1143931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chemeClr val="tx1"/>
                </a:solidFill>
              </a:rPr>
              <a:t>目錄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E05D3A-3EF5-4AD4-A69C-8512BBB6F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23" y="2415019"/>
            <a:ext cx="6657610" cy="2475762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第二階段注意事項</a:t>
            </a:r>
          </a:p>
          <a:p>
            <a:r>
              <a:rPr lang="zh-TW" altLang="en-US" sz="4400" dirty="0">
                <a:solidFill>
                  <a:schemeClr val="tx1"/>
                </a:solidFill>
              </a:rPr>
              <a:t>第二階段重要時程</a:t>
            </a:r>
            <a:endParaRPr lang="en-US" altLang="zh-TW" sz="4400" dirty="0">
              <a:solidFill>
                <a:schemeClr val="tx1"/>
              </a:solidFill>
            </a:endParaRPr>
          </a:p>
          <a:p>
            <a:r>
              <a:rPr lang="zh-TW" altLang="en-US" sz="4400" dirty="0">
                <a:solidFill>
                  <a:schemeClr val="tx1"/>
                </a:solidFill>
              </a:rPr>
              <a:t>第二階段甄試提醒</a:t>
            </a:r>
            <a:endParaRPr lang="en-US" altLang="zh-TW" sz="4400" dirty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63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6690" y="691472"/>
            <a:ext cx="4609904" cy="717878"/>
          </a:xfrm>
        </p:spPr>
        <p:txBody>
          <a:bodyPr>
            <a:noAutofit/>
          </a:bodyPr>
          <a:lstStyle/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第二階段注意事項</a:t>
            </a:r>
          </a:p>
        </p:txBody>
      </p:sp>
      <p:sp>
        <p:nvSpPr>
          <p:cNvPr id="5" name="內容版面配置區 3">
            <a:extLst>
              <a:ext uri="{FF2B5EF4-FFF2-40B4-BE49-F238E27FC236}">
                <a16:creationId xmlns:a16="http://schemas.microsoft.com/office/drawing/2014/main" id="{CD305670-5382-4A18-AF3B-003F8CF8FDB9}"/>
              </a:ext>
            </a:extLst>
          </p:cNvPr>
          <p:cNvSpPr txBox="1">
            <a:spLocks/>
          </p:cNvSpPr>
          <p:nvPr/>
        </p:nvSpPr>
        <p:spPr>
          <a:xfrm>
            <a:off x="499532" y="1528805"/>
            <a:ext cx="9550401" cy="4652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>
                <a:solidFill>
                  <a:srgbClr val="FF0000"/>
                </a:solidFill>
              </a:rPr>
              <a:t>繳交甄試費與上傳學習歷程</a:t>
            </a:r>
            <a:r>
              <a:rPr lang="zh-TW" altLang="en-US" sz="3000" b="1" dirty="0"/>
              <a:t>：</a:t>
            </a:r>
            <a:endParaRPr lang="en-US" altLang="zh-TW" sz="3000" b="1" dirty="0"/>
          </a:p>
          <a:p>
            <a:pPr marL="0" indent="0">
              <a:buNone/>
            </a:pPr>
            <a:r>
              <a:rPr lang="zh-TW" altLang="en-US" sz="3000" dirty="0"/>
              <a:t>   </a:t>
            </a:r>
            <a:r>
              <a:rPr lang="zh-TW" altLang="en-US" sz="3000" b="1" dirty="0"/>
              <a:t>請至聯合會系統完成：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3000" dirty="0"/>
              <a:t>繳交</a:t>
            </a:r>
            <a:r>
              <a:rPr lang="en-US" altLang="zh-TW" sz="3000" dirty="0"/>
              <a:t>【</a:t>
            </a:r>
            <a:r>
              <a:rPr lang="zh-TW" altLang="en-US" sz="3000" dirty="0"/>
              <a:t>第二階段指定項目甄試費</a:t>
            </a:r>
            <a:r>
              <a:rPr lang="en-US" altLang="zh-TW" sz="3000" dirty="0"/>
              <a:t>】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3000" dirty="0"/>
              <a:t>上傳</a:t>
            </a:r>
            <a:r>
              <a:rPr lang="en-US" altLang="zh-TW" sz="3000" dirty="0"/>
              <a:t>【</a:t>
            </a:r>
            <a:r>
              <a:rPr lang="zh-TW" altLang="en-US" sz="3000" dirty="0"/>
              <a:t>學習歷程備審資料</a:t>
            </a:r>
            <a:r>
              <a:rPr lang="en-US" altLang="zh-TW" sz="3000" dirty="0"/>
              <a:t>】 </a:t>
            </a:r>
          </a:p>
          <a:p>
            <a:pPr marL="0" indent="0">
              <a:buNone/>
            </a:pPr>
            <a:r>
              <a:rPr lang="zh-TW" altLang="en-US" sz="3000" dirty="0"/>
              <a:t>🔗 報名網址如下： </a:t>
            </a:r>
            <a:r>
              <a:rPr lang="en-US" altLang="zh-TW" sz="3000" dirty="0">
                <a:solidFill>
                  <a:schemeClr val="tx1"/>
                </a:solidFill>
                <a:hlinkClick r:id="rId2"/>
              </a:rPr>
              <a:t>https://www.jctv.ntut.edu.tw/enter42/apply/contents.php?academicYear=115&amp;subId=188</a:t>
            </a:r>
            <a:endParaRPr lang="zh-TW" altLang="en-US" sz="3000" dirty="0">
              <a:solidFill>
                <a:schemeClr val="tx1"/>
              </a:solidFill>
            </a:endParaRPr>
          </a:p>
          <a:p>
            <a:endParaRPr lang="en-US" altLang="zh-TW" sz="32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20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305670-5382-4A18-AF3B-003F8CF8F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4" y="1409350"/>
            <a:ext cx="12493692" cy="4652829"/>
          </a:xfrm>
        </p:spPr>
        <p:txBody>
          <a:bodyPr>
            <a:normAutofit/>
          </a:bodyPr>
          <a:lstStyle/>
          <a:p>
            <a:r>
              <a:rPr lang="zh-TW" altLang="en-US" sz="3000" b="1" dirty="0"/>
              <a:t>繳費期限：</a:t>
            </a:r>
            <a:endParaRPr lang="en-US" altLang="zh-TW" sz="3000" b="1" dirty="0"/>
          </a:p>
          <a:p>
            <a:pPr marL="0" indent="0">
              <a:buNone/>
            </a:pPr>
            <a:r>
              <a:rPr lang="zh-TW" altLang="en-US" sz="3000" b="1" dirty="0"/>
              <a:t>   </a:t>
            </a:r>
            <a:r>
              <a:rPr lang="en-US" altLang="zh-TW" sz="3000" dirty="0"/>
              <a:t>115</a:t>
            </a:r>
            <a:r>
              <a:rPr lang="zh-TW" altLang="en-US" sz="3000" dirty="0"/>
              <a:t>年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5</a:t>
            </a:r>
            <a:r>
              <a:rPr lang="zh-TW" altLang="en-US" sz="3000" dirty="0"/>
              <a:t>日</a:t>
            </a:r>
            <a:r>
              <a:rPr lang="en-US" altLang="zh-TW" sz="3000" dirty="0">
                <a:latin typeface="+mj-ea"/>
                <a:ea typeface="+mj-ea"/>
              </a:rPr>
              <a:t>(</a:t>
            </a:r>
            <a:r>
              <a:rPr lang="zh-TW" altLang="en-US" sz="3000" dirty="0"/>
              <a:t>五</a:t>
            </a:r>
            <a:r>
              <a:rPr lang="en-US" altLang="zh-TW" sz="3000" dirty="0">
                <a:latin typeface="+mj-ea"/>
                <a:ea typeface="+mj-ea"/>
              </a:rPr>
              <a:t>)</a:t>
            </a:r>
            <a:r>
              <a:rPr lang="en-US" altLang="zh-TW" sz="3000" dirty="0"/>
              <a:t>10</a:t>
            </a:r>
            <a:r>
              <a:rPr lang="en-US" altLang="zh-TW" sz="3000" b="1" dirty="0"/>
              <a:t>:</a:t>
            </a:r>
            <a:r>
              <a:rPr lang="en-US" altLang="zh-TW" sz="3000" dirty="0"/>
              <a:t>00</a:t>
            </a:r>
            <a:r>
              <a:rPr lang="zh-TW" altLang="en-US" sz="3000" dirty="0"/>
              <a:t>至</a:t>
            </a:r>
            <a:r>
              <a:rPr lang="en-US" altLang="zh-TW" sz="3000" dirty="0"/>
              <a:t>115</a:t>
            </a:r>
            <a:r>
              <a:rPr lang="zh-TW" altLang="en-US" sz="3000" dirty="0"/>
              <a:t>年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12</a:t>
            </a:r>
            <a:r>
              <a:rPr lang="zh-TW" altLang="en-US" sz="3000" dirty="0"/>
              <a:t>日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/>
              <a:t>五</a:t>
            </a:r>
            <a:r>
              <a:rPr lang="en-US" altLang="zh-TW" sz="3000" dirty="0">
                <a:latin typeface="+mj-ea"/>
              </a:rPr>
              <a:t>)</a:t>
            </a:r>
            <a:r>
              <a:rPr lang="en-US" altLang="zh-TW" sz="3000" dirty="0"/>
              <a:t>24</a:t>
            </a:r>
            <a:r>
              <a:rPr lang="en-US" altLang="zh-TW" sz="3000" b="1" dirty="0"/>
              <a:t>:</a:t>
            </a:r>
            <a:r>
              <a:rPr lang="en-US" altLang="zh-TW" sz="3000" dirty="0"/>
              <a:t>00</a:t>
            </a:r>
          </a:p>
          <a:p>
            <a:r>
              <a:rPr lang="zh-TW" altLang="en-US" sz="3000" b="1" dirty="0"/>
              <a:t>備審資料上傳期限：</a:t>
            </a:r>
            <a:endParaRPr lang="en-US" altLang="zh-TW" sz="3000" b="1" dirty="0"/>
          </a:p>
          <a:p>
            <a:pPr marL="0" indent="0">
              <a:buNone/>
            </a:pPr>
            <a:r>
              <a:rPr lang="zh-TW" altLang="en-US" sz="3000" b="1" dirty="0"/>
              <a:t>   </a:t>
            </a:r>
            <a:r>
              <a:rPr lang="en-US" altLang="zh-TW" sz="3000" dirty="0"/>
              <a:t>115</a:t>
            </a:r>
            <a:r>
              <a:rPr lang="zh-TW" altLang="en-US" sz="3000" dirty="0"/>
              <a:t>年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5</a:t>
            </a:r>
            <a:r>
              <a:rPr lang="zh-TW" altLang="en-US" sz="3000" dirty="0"/>
              <a:t>日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/>
              <a:t>五</a:t>
            </a:r>
            <a:r>
              <a:rPr lang="en-US" altLang="zh-TW" sz="3000" dirty="0">
                <a:latin typeface="+mj-ea"/>
              </a:rPr>
              <a:t>)</a:t>
            </a:r>
            <a:r>
              <a:rPr lang="en-US" altLang="zh-TW" sz="3000" dirty="0"/>
              <a:t>10:00</a:t>
            </a:r>
            <a:r>
              <a:rPr lang="zh-TW" altLang="en-US" sz="3000" dirty="0"/>
              <a:t> 至</a:t>
            </a:r>
            <a:r>
              <a:rPr lang="en-US" altLang="zh-TW" sz="3000" dirty="0"/>
              <a:t>115</a:t>
            </a:r>
            <a:r>
              <a:rPr lang="zh-TW" altLang="en-US" sz="3000" dirty="0"/>
              <a:t>年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12</a:t>
            </a:r>
            <a:r>
              <a:rPr lang="zh-TW" altLang="en-US" sz="3000" dirty="0"/>
              <a:t>日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/>
              <a:t>五</a:t>
            </a:r>
            <a:r>
              <a:rPr lang="en-US" altLang="zh-TW" sz="3000" dirty="0">
                <a:latin typeface="+mj-ea"/>
              </a:rPr>
              <a:t>)</a:t>
            </a:r>
            <a:r>
              <a:rPr lang="en-US" altLang="zh-TW" sz="3000" dirty="0"/>
              <a:t>21:00</a:t>
            </a:r>
          </a:p>
          <a:p>
            <a:r>
              <a:rPr lang="zh-TW" altLang="en-US" sz="3000" b="1" dirty="0"/>
              <a:t>注意事項：</a:t>
            </a:r>
            <a:endParaRPr lang="en-US" altLang="zh-TW" sz="3000" b="1" dirty="0"/>
          </a:p>
          <a:p>
            <a:r>
              <a:rPr lang="zh-TW" altLang="en-US" sz="3000" dirty="0"/>
              <a:t>系統開放時間：</a:t>
            </a:r>
            <a:endParaRPr lang="en-US" altLang="zh-TW" sz="3000" dirty="0"/>
          </a:p>
          <a:p>
            <a:pPr marL="0" indent="0">
              <a:buNone/>
            </a:pPr>
            <a:r>
              <a:rPr lang="zh-TW" altLang="en-US" sz="3000" dirty="0"/>
              <a:t>   </a:t>
            </a:r>
            <a:r>
              <a:rPr lang="en-US" altLang="zh-TW" sz="3000" dirty="0"/>
              <a:t>08:00</a:t>
            </a:r>
            <a:r>
              <a:rPr lang="zh-TW" altLang="en-US" sz="3000" dirty="0"/>
              <a:t>～</a:t>
            </a:r>
            <a:r>
              <a:rPr lang="en-US" altLang="zh-TW" sz="3000" dirty="0"/>
              <a:t>21:00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/>
              <a:t>僅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5</a:t>
            </a:r>
            <a:r>
              <a:rPr lang="zh-TW" altLang="en-US" sz="3000" dirty="0"/>
              <a:t>日開放時間為</a:t>
            </a:r>
            <a:r>
              <a:rPr lang="en-US" altLang="zh-TW" sz="3000" dirty="0"/>
              <a:t>10:00</a:t>
            </a:r>
            <a:r>
              <a:rPr lang="zh-TW" altLang="en-US" sz="3000" dirty="0"/>
              <a:t>～</a:t>
            </a:r>
            <a:r>
              <a:rPr lang="en-US" altLang="zh-TW" sz="3000" dirty="0"/>
              <a:t>21:00</a:t>
            </a:r>
            <a:r>
              <a:rPr lang="en-US" altLang="zh-TW" sz="3000" dirty="0">
                <a:latin typeface="+mj-ea"/>
              </a:rPr>
              <a:t>)</a:t>
            </a:r>
            <a:endParaRPr lang="en-US" altLang="zh-TW" sz="3000" dirty="0"/>
          </a:p>
          <a:p>
            <a:r>
              <a:rPr lang="zh-TW" altLang="en-US" sz="3000" dirty="0"/>
              <a:t>系統於</a:t>
            </a:r>
            <a:r>
              <a:rPr lang="en-US" altLang="zh-TW" sz="3000" dirty="0"/>
              <a:t>21:00</a:t>
            </a:r>
            <a:r>
              <a:rPr lang="zh-TW" altLang="en-US" sz="3000" dirty="0"/>
              <a:t>關閉，若</a:t>
            </a:r>
            <a:r>
              <a:rPr lang="en-US" altLang="zh-TW" sz="3000" dirty="0"/>
              <a:t>21:00</a:t>
            </a:r>
            <a:r>
              <a:rPr lang="zh-TW" altLang="en-US" sz="3000" dirty="0"/>
              <a:t>仍在上傳，將無法成功送出</a:t>
            </a:r>
            <a:endParaRPr lang="en-US" altLang="zh-TW" sz="3000" dirty="0"/>
          </a:p>
          <a:p>
            <a:endParaRPr lang="en-US" altLang="zh-TW" sz="3200" dirty="0"/>
          </a:p>
          <a:p>
            <a:endParaRPr lang="zh-TW" altLang="en-US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66690" y="691472"/>
            <a:ext cx="4609904" cy="71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第二階段重要時程</a:t>
            </a:r>
          </a:p>
        </p:txBody>
      </p:sp>
    </p:spTree>
    <p:extLst>
      <p:ext uri="{BB962C8B-B14F-4D97-AF65-F5344CB8AC3E}">
        <p14:creationId xmlns:p14="http://schemas.microsoft.com/office/powerpoint/2010/main" val="13535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C9A44B-5C07-4022-A617-38C1D47FE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416" y="1804721"/>
            <a:ext cx="9618132" cy="2918282"/>
          </a:xfrm>
        </p:spPr>
        <p:txBody>
          <a:bodyPr>
            <a:normAutofit/>
          </a:bodyPr>
          <a:lstStyle/>
          <a:p>
            <a:pPr marL="0" lvl="0" indent="0">
              <a:buClr>
                <a:srgbClr val="5FCBEF"/>
              </a:buClr>
              <a:buNone/>
            </a:pPr>
            <a:r>
              <a:rPr lang="zh-TW" altLang="en-US" sz="3000" b="1" dirty="0">
                <a:solidFill>
                  <a:schemeClr val="tx1"/>
                </a:solidFill>
              </a:rPr>
              <a:t>參加第二階段指定項目甄試時：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marL="0" lvl="0" indent="0">
              <a:buClr>
                <a:srgbClr val="5FCBEF"/>
              </a:buClr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/>
            </a:r>
            <a:br>
              <a:rPr lang="zh-TW" altLang="en-US" sz="3000" dirty="0">
                <a:solidFill>
                  <a:schemeClr val="tx1"/>
                </a:solidFill>
              </a:rPr>
            </a:br>
            <a:r>
              <a:rPr lang="zh-TW" altLang="en-US" sz="3000" dirty="0">
                <a:solidFill>
                  <a:schemeClr val="tx1"/>
                </a:solidFill>
              </a:rPr>
              <a:t>✅ 請攜帶身份證正本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</a:rPr>
              <a:t>或駕照／健保卡</a:t>
            </a:r>
            <a:r>
              <a:rPr lang="en-US" altLang="zh-TW" sz="3000" dirty="0">
                <a:latin typeface="+mj-ea"/>
              </a:rPr>
              <a:t>)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marL="0" lvl="0" indent="0">
              <a:buClr>
                <a:srgbClr val="5FCBEF"/>
              </a:buClr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/>
            </a:r>
            <a:br>
              <a:rPr lang="zh-TW" altLang="en-US" sz="3000" dirty="0">
                <a:solidFill>
                  <a:schemeClr val="tx1"/>
                </a:solidFill>
              </a:rPr>
            </a:br>
            <a:r>
              <a:rPr lang="zh-TW" altLang="en-US" sz="3000" dirty="0">
                <a:solidFill>
                  <a:schemeClr val="tx1"/>
                </a:solidFill>
              </a:rPr>
              <a:t>⚠ 未於規定時間辦理報到者</a:t>
            </a:r>
            <a:r>
              <a:rPr lang="zh-TW" altLang="en-US" sz="3000" dirty="0">
                <a:solidFill>
                  <a:srgbClr val="FF0000"/>
                </a:solidFill>
              </a:rPr>
              <a:t>視同放棄資格</a:t>
            </a:r>
            <a:r>
              <a:rPr lang="zh-TW" altLang="en-US" sz="3000" dirty="0">
                <a:solidFill>
                  <a:schemeClr val="tx1"/>
                </a:solidFill>
              </a:rPr>
              <a:t>，不另行通知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66690" y="691472"/>
            <a:ext cx="4609904" cy="71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第二階段甄試提醒</a:t>
            </a:r>
          </a:p>
        </p:txBody>
      </p:sp>
    </p:spTree>
    <p:extLst>
      <p:ext uri="{BB962C8B-B14F-4D97-AF65-F5344CB8AC3E}">
        <p14:creationId xmlns:p14="http://schemas.microsoft.com/office/powerpoint/2010/main" val="24432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BDF52-E556-4BF4-819D-883AD75B9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22" y="1186499"/>
            <a:ext cx="10069818" cy="565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dirty="0"/>
              <a:t>面試日期</a:t>
            </a:r>
          </a:p>
          <a:p>
            <a:r>
              <a:rPr lang="en-US" altLang="zh-TW" sz="3000" dirty="0">
                <a:solidFill>
                  <a:schemeClr val="tx1"/>
                </a:solidFill>
              </a:rPr>
              <a:t>115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6</a:t>
            </a:r>
            <a:r>
              <a:rPr lang="zh-TW" altLang="en-US" sz="3000" dirty="0">
                <a:solidFill>
                  <a:schemeClr val="tx1"/>
                </a:solidFill>
              </a:rPr>
              <a:t>月</a:t>
            </a:r>
            <a:r>
              <a:rPr lang="en-US" altLang="zh-TW" sz="3000" dirty="0">
                <a:solidFill>
                  <a:schemeClr val="tx1"/>
                </a:solidFill>
              </a:rPr>
              <a:t>20</a:t>
            </a:r>
            <a:r>
              <a:rPr lang="zh-TW" altLang="en-US" sz="3000" dirty="0">
                <a:solidFill>
                  <a:schemeClr val="tx1"/>
                </a:solidFill>
              </a:rPr>
              <a:t>日</a:t>
            </a:r>
            <a:r>
              <a:rPr lang="en-US" altLang="zh-TW" sz="3000" dirty="0">
                <a:solidFill>
                  <a:schemeClr val="tx1"/>
                </a:solidFill>
                <a:latin typeface="+mj-ea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</a:rPr>
              <a:t>六</a:t>
            </a:r>
            <a:r>
              <a:rPr lang="en-US" altLang="zh-TW" sz="3000" dirty="0">
                <a:solidFill>
                  <a:schemeClr val="tx1"/>
                </a:solidFill>
                <a:latin typeface="+mj-ea"/>
              </a:rPr>
              <a:t>)</a:t>
            </a:r>
            <a:endParaRPr lang="zh-TW" altLang="en-US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000" b="1" dirty="0">
                <a:solidFill>
                  <a:srgbClr val="FF0000"/>
                </a:solidFill>
              </a:rPr>
              <a:t>※ </a:t>
            </a:r>
            <a:r>
              <a:rPr lang="zh-TW" altLang="en-US" sz="3000" b="1" dirty="0">
                <a:solidFill>
                  <a:srgbClr val="FF0000"/>
                </a:solidFill>
              </a:rPr>
              <a:t>僅外語群包含實作</a:t>
            </a:r>
            <a:r>
              <a:rPr lang="en-US" altLang="zh-TW" sz="3000" b="1" dirty="0">
                <a:solidFill>
                  <a:srgbClr val="FF0000"/>
                </a:solidFill>
                <a:latin typeface="+mj-ea"/>
              </a:rPr>
              <a:t>(</a:t>
            </a:r>
            <a:r>
              <a:rPr lang="zh-TW" altLang="en-US" sz="3000" b="1" dirty="0">
                <a:solidFill>
                  <a:srgbClr val="FF0000"/>
                </a:solidFill>
              </a:rPr>
              <a:t>英文朗讀</a:t>
            </a:r>
            <a:r>
              <a:rPr lang="zh-TW" altLang="en-US" sz="3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000" b="1" dirty="0">
                <a:solidFill>
                  <a:srgbClr val="FF0000"/>
                </a:solidFill>
              </a:rPr>
              <a:t>文章及錄音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檔已公告</a:t>
            </a:r>
            <a:r>
              <a:rPr lang="zh-TW" altLang="en-US" sz="3000" b="1" dirty="0">
                <a:solidFill>
                  <a:srgbClr val="FF0000"/>
                </a:solidFill>
              </a:rPr>
              <a:t>於本系網頁</a:t>
            </a:r>
            <a:r>
              <a:rPr lang="en-US" altLang="zh-TW" sz="3000" b="1" dirty="0">
                <a:solidFill>
                  <a:srgbClr val="FF0000"/>
                </a:solidFill>
                <a:latin typeface="+mj-ea"/>
              </a:rPr>
              <a:t>)</a:t>
            </a:r>
            <a:r>
              <a:rPr lang="zh-TW" altLang="en-US" sz="3000" b="1" dirty="0">
                <a:solidFill>
                  <a:srgbClr val="FF0000"/>
                </a:solidFill>
                <a:latin typeface="+mj-ea"/>
              </a:rPr>
              <a:t>   網址如下</a:t>
            </a:r>
            <a:r>
              <a:rPr lang="en-US" altLang="zh-TW" sz="3000" b="1" dirty="0">
                <a:solidFill>
                  <a:srgbClr val="FF0000"/>
                </a:solidFill>
                <a:latin typeface="+mj-ea"/>
              </a:rPr>
              <a:t>:</a:t>
            </a:r>
            <a:endParaRPr lang="en-US" altLang="zh-TW" sz="3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3000" dirty="0">
                <a:hlinkClick r:id="rId2"/>
              </a:rPr>
              <a:t>https://</a:t>
            </a:r>
            <a:r>
              <a:rPr lang="en-US" altLang="zh-TW" sz="3000" dirty="0" smtClean="0">
                <a:hlinkClick r:id="rId2"/>
              </a:rPr>
              <a:t>english.tut.edu.tw/p/406-1094-59297,r1633.php?Lang=zh-tw</a:t>
            </a:r>
            <a:endParaRPr lang="en-US" altLang="zh-TW" sz="3000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75000" y="550334"/>
            <a:ext cx="4601594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面試</a:t>
            </a:r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</a:rPr>
              <a:t>含實作</a:t>
            </a:r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BDF52-E556-4BF4-819D-883AD75B9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22" y="1152943"/>
            <a:ext cx="10069818" cy="565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dirty="0" smtClean="0"/>
              <a:t>面試日期</a:t>
            </a:r>
            <a:endParaRPr lang="zh-TW" altLang="en-US" sz="3000" b="1" dirty="0"/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英文朗讀</a:t>
            </a:r>
            <a:r>
              <a:rPr lang="zh-TW" altLang="en-US" sz="3000" b="1" dirty="0" smtClean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文章及錄音檔路徑圖</a:t>
            </a:r>
            <a:endParaRPr lang="en-US" altLang="zh-TW" sz="3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3000" dirty="0" smtClean="0"/>
          </a:p>
          <a:p>
            <a:pPr marL="0" indent="0">
              <a:buNone/>
            </a:pPr>
            <a:endParaRPr lang="en-US" altLang="zh-TW" sz="3000" b="1" dirty="0" smtClean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75000" y="550334"/>
            <a:ext cx="4601594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面試</a:t>
            </a:r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</a:rPr>
              <a:t>含實作</a:t>
            </a:r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4" y="2178627"/>
            <a:ext cx="10058400" cy="22569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4" y="4040210"/>
            <a:ext cx="10058400" cy="277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BDF52-E556-4BF4-819D-883AD75B9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22" y="1220055"/>
            <a:ext cx="10069818" cy="2546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dirty="0" smtClean="0"/>
              <a:t>面試</a:t>
            </a:r>
            <a:r>
              <a:rPr lang="zh-TW" altLang="en-US" sz="3000" b="1" dirty="0"/>
              <a:t>時段與接駁車選填</a:t>
            </a:r>
          </a:p>
          <a:p>
            <a:pPr marL="0" indent="0">
              <a:buNone/>
            </a:pPr>
            <a:r>
              <a:rPr lang="zh-TW" altLang="en-US" sz="3000" dirty="0"/>
              <a:t>選填內容</a:t>
            </a:r>
          </a:p>
          <a:p>
            <a:r>
              <a:rPr lang="zh-TW" altLang="en-US" sz="3000" dirty="0"/>
              <a:t>面試時段</a:t>
            </a:r>
            <a:r>
              <a:rPr lang="en-US" altLang="zh-TW" sz="3000" dirty="0"/>
              <a:t>(</a:t>
            </a:r>
            <a:r>
              <a:rPr lang="zh-TW" altLang="en-US" sz="3000" dirty="0"/>
              <a:t>早上</a:t>
            </a:r>
            <a:r>
              <a:rPr lang="en-US" altLang="zh-TW" sz="3000" dirty="0"/>
              <a:t>/</a:t>
            </a:r>
            <a:r>
              <a:rPr lang="zh-TW" altLang="en-US" sz="3000" dirty="0"/>
              <a:t>下午</a:t>
            </a:r>
            <a:r>
              <a:rPr lang="en-US" altLang="zh-TW" sz="3000" dirty="0"/>
              <a:t>)</a:t>
            </a:r>
            <a:r>
              <a:rPr lang="zh-TW" altLang="en-US" sz="3000" dirty="0"/>
              <a:t> </a:t>
            </a:r>
          </a:p>
          <a:p>
            <a:r>
              <a:rPr lang="zh-TW" altLang="en-US" sz="3000" dirty="0"/>
              <a:t>接駁車需求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/>
              <a:t>台南高鐵站／台南火車站</a:t>
            </a:r>
            <a:r>
              <a:rPr lang="en-US" altLang="zh-TW" sz="3000" dirty="0">
                <a:latin typeface="+mj-ea"/>
              </a:rPr>
              <a:t>)</a:t>
            </a:r>
            <a:endParaRPr lang="zh-TW" altLang="en-US" sz="3000" dirty="0"/>
          </a:p>
          <a:p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75000" y="550334"/>
            <a:ext cx="4601594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面試</a:t>
            </a:r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</a:rPr>
              <a:t>含實作</a:t>
            </a:r>
            <a:r>
              <a:rPr lang="en-US" altLang="zh-TW" sz="4000" dirty="0">
                <a:solidFill>
                  <a:srgbClr val="FF0000"/>
                </a:solidFill>
                <a:latin typeface="+mj-ea"/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8D01B6-2C97-4E6B-976E-29295952A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97000"/>
            <a:ext cx="9390077" cy="464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dirty="0">
                <a:solidFill>
                  <a:srgbClr val="FF0000"/>
                </a:solidFill>
              </a:rPr>
              <a:t>注意事項</a:t>
            </a:r>
          </a:p>
          <a:p>
            <a:r>
              <a:rPr lang="zh-TW" altLang="en-US" sz="3000" dirty="0"/>
              <a:t>請至本校系統完成選填，將依選填時段安排面試 </a:t>
            </a:r>
          </a:p>
          <a:p>
            <a:r>
              <a:rPr lang="zh-TW" altLang="en-US" sz="3000" dirty="0"/>
              <a:t>未依規定選填者，由校方代為安排 </a:t>
            </a:r>
          </a:p>
          <a:p>
            <a:r>
              <a:rPr lang="zh-TW" altLang="zh-TW" sz="3000" dirty="0"/>
              <a:t>選填系統網址：</a:t>
            </a:r>
            <a:r>
              <a:rPr lang="en-US" altLang="zh-TW" sz="3000" u="sng" dirty="0">
                <a:hlinkClick r:id="rId2"/>
              </a:rPr>
              <a:t>http://adm.tut.edu.tw</a:t>
            </a:r>
            <a:endParaRPr lang="zh-TW" altLang="en-US" sz="3000" dirty="0"/>
          </a:p>
          <a:p>
            <a:r>
              <a:rPr lang="zh-TW" altLang="en-US" sz="3000" dirty="0"/>
              <a:t>截止時間：</a:t>
            </a:r>
            <a:r>
              <a:rPr lang="en-US" altLang="zh-TW" sz="3000" dirty="0"/>
              <a:t>115</a:t>
            </a:r>
            <a:r>
              <a:rPr lang="zh-TW" altLang="en-US" sz="3000" dirty="0"/>
              <a:t>年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12</a:t>
            </a:r>
            <a:r>
              <a:rPr lang="zh-TW" altLang="en-US" sz="3000" dirty="0"/>
              <a:t>日 </a:t>
            </a:r>
            <a:r>
              <a:rPr lang="en-US" altLang="zh-TW" sz="3000" dirty="0"/>
              <a:t>24:00</a:t>
            </a:r>
            <a:r>
              <a:rPr lang="zh-TW" altLang="en-US" sz="3000" dirty="0"/>
              <a:t> 止</a:t>
            </a:r>
            <a:endParaRPr lang="en-US" altLang="zh-TW" sz="3000" dirty="0"/>
          </a:p>
          <a:p>
            <a:pPr marL="0" indent="0">
              <a:buNone/>
            </a:pPr>
            <a:r>
              <a:rPr lang="zh-TW" altLang="en-US" sz="3000" b="1" dirty="0">
                <a:solidFill>
                  <a:srgbClr val="FF0000"/>
                </a:solidFill>
              </a:rPr>
              <a:t>面試時間公告</a:t>
            </a:r>
            <a:endParaRPr lang="en-US" altLang="zh-TW" sz="3000" b="1" dirty="0">
              <a:solidFill>
                <a:srgbClr val="FF0000"/>
              </a:solidFill>
            </a:endParaRPr>
          </a:p>
          <a:p>
            <a:r>
              <a:rPr lang="en-US" altLang="zh-TW" sz="3000" dirty="0"/>
              <a:t>115</a:t>
            </a:r>
            <a:r>
              <a:rPr lang="zh-TW" altLang="en-US" sz="3000" dirty="0"/>
              <a:t>年</a:t>
            </a:r>
            <a:r>
              <a:rPr lang="en-US" altLang="zh-TW" sz="3000" dirty="0"/>
              <a:t>6</a:t>
            </a:r>
            <a:r>
              <a:rPr lang="zh-TW" altLang="en-US" sz="3000" dirty="0"/>
              <a:t>月</a:t>
            </a:r>
            <a:r>
              <a:rPr lang="en-US" altLang="zh-TW" sz="3000" dirty="0"/>
              <a:t>17</a:t>
            </a:r>
            <a:r>
              <a:rPr lang="zh-TW" altLang="en-US" sz="3000" dirty="0"/>
              <a:t>日</a:t>
            </a:r>
            <a:r>
              <a:rPr lang="en-US" altLang="zh-TW" sz="3000" dirty="0">
                <a:latin typeface="+mj-ea"/>
              </a:rPr>
              <a:t>(</a:t>
            </a:r>
            <a:r>
              <a:rPr lang="zh-TW" altLang="en-US" sz="3000" dirty="0"/>
              <a:t>三</a:t>
            </a:r>
            <a:r>
              <a:rPr lang="en-US" altLang="zh-TW" sz="3000" dirty="0">
                <a:latin typeface="+mj-ea"/>
              </a:rPr>
              <a:t>)</a:t>
            </a:r>
            <a:r>
              <a:rPr lang="en-US" altLang="zh-TW" sz="3000" dirty="0"/>
              <a:t>10:00</a:t>
            </a:r>
            <a:r>
              <a:rPr lang="zh-TW" altLang="en-US" sz="3000" dirty="0"/>
              <a:t>起</a:t>
            </a:r>
            <a:r>
              <a:rPr lang="zh-TW" altLang="zh-TW" sz="3000" dirty="0"/>
              <a:t>於本校招生資訊網</a:t>
            </a:r>
            <a:r>
              <a:rPr lang="zh-TW" altLang="en-US" sz="3000" dirty="0"/>
              <a:t>公告</a:t>
            </a:r>
          </a:p>
          <a:p>
            <a:endParaRPr lang="en-US" altLang="zh-TW" sz="2800" b="1" dirty="0">
              <a:solidFill>
                <a:srgbClr val="FF0000"/>
              </a:solidFill>
            </a:endParaRP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E79D63C-179D-4794-AFFD-1732FEA4A27C}"/>
              </a:ext>
            </a:extLst>
          </p:cNvPr>
          <p:cNvSpPr txBox="1">
            <a:spLocks/>
          </p:cNvSpPr>
          <p:nvPr/>
        </p:nvSpPr>
        <p:spPr>
          <a:xfrm>
            <a:off x="3166690" y="691472"/>
            <a:ext cx="4609904" cy="71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面試時段選填</a:t>
            </a:r>
          </a:p>
        </p:txBody>
      </p:sp>
    </p:spTree>
    <p:extLst>
      <p:ext uri="{BB962C8B-B14F-4D97-AF65-F5344CB8AC3E}">
        <p14:creationId xmlns:p14="http://schemas.microsoft.com/office/powerpoint/2010/main" val="4330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自訂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00"/>
      </a:hlink>
      <a:folHlink>
        <a:srgbClr val="0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879</TotalTime>
  <Words>508</Words>
  <Application>Microsoft Office PowerPoint</Application>
  <PresentationFormat>寬螢幕</PresentationFormat>
  <Paragraphs>67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微軟正黑體</vt:lpstr>
      <vt:lpstr>PMingLiU</vt:lpstr>
      <vt:lpstr>Arial</vt:lpstr>
      <vt:lpstr>Trebuchet MS</vt:lpstr>
      <vt:lpstr>Wingdings 3</vt:lpstr>
      <vt:lpstr>多面向</vt:lpstr>
      <vt:lpstr>PowerPoint 簡報</vt:lpstr>
      <vt:lpstr>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停車場入口  請依交通導引停車 </vt:lpstr>
      <vt:lpstr>PowerPoint 簡報</vt:lpstr>
      <vt:lpstr>應用英語系系館位置 圖資大樓6樓 </vt:lpstr>
      <vt:lpstr>應用英語系系館位置 圖資大樓6樓 </vt:lpstr>
      <vt:lpstr>應英系專業師資團隊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110學年度第一學期  Professional English Reading (I)  Group A Instructor: 張淑芬老師</dc:title>
  <dc:creator>CIAP</dc:creator>
  <cp:lastModifiedBy>s00386</cp:lastModifiedBy>
  <cp:revision>77</cp:revision>
  <dcterms:created xsi:type="dcterms:W3CDTF">2021-09-10T09:23:42Z</dcterms:created>
  <dcterms:modified xsi:type="dcterms:W3CDTF">2026-06-02T09:30:39Z</dcterms:modified>
</cp:coreProperties>
</file>